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0" r:id="rId4"/>
    <p:sldId id="259" r:id="rId5"/>
    <p:sldId id="263" r:id="rId6"/>
    <p:sldId id="336" r:id="rId7"/>
    <p:sldId id="282" r:id="rId8"/>
    <p:sldId id="324" r:id="rId9"/>
    <p:sldId id="298" r:id="rId10"/>
    <p:sldId id="325" r:id="rId11"/>
    <p:sldId id="326" r:id="rId12"/>
    <p:sldId id="327" r:id="rId13"/>
    <p:sldId id="329" r:id="rId14"/>
    <p:sldId id="304" r:id="rId15"/>
    <p:sldId id="330" r:id="rId16"/>
    <p:sldId id="335" r:id="rId17"/>
    <p:sldId id="331" r:id="rId18"/>
    <p:sldId id="332" r:id="rId19"/>
    <p:sldId id="333" r:id="rId20"/>
    <p:sldId id="334" r:id="rId21"/>
    <p:sldId id="283" r:id="rId22"/>
    <p:sldId id="323" r:id="rId23"/>
    <p:sldId id="337" r:id="rId24"/>
    <p:sldId id="284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6991"/>
    <a:srgbClr val="132F55"/>
    <a:srgbClr val="DCDFE2"/>
    <a:srgbClr val="18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62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13ED-CDA6-4917-8ACD-A886B2E6441A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9AFE3-DD99-49EB-A4CD-AFB3A724D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5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这是阶段性会议和组内评审的记录及阶段性会议的内容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46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版本管理    微改加</a:t>
            </a:r>
            <a:r>
              <a:rPr lang="en-US" altLang="zh-CN" dirty="0" smtClean="0"/>
              <a:t>0.0.1  </a:t>
            </a:r>
            <a:r>
              <a:rPr lang="zh-CN" altLang="en-US" dirty="0" smtClean="0"/>
              <a:t>小调加</a:t>
            </a:r>
            <a:r>
              <a:rPr lang="en-US" altLang="zh-CN" dirty="0" smtClean="0"/>
              <a:t>0.1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版本管理    微改加</a:t>
            </a:r>
            <a:r>
              <a:rPr lang="en-US" altLang="zh-CN" dirty="0" smtClean="0"/>
              <a:t>0.0.1  </a:t>
            </a:r>
            <a:r>
              <a:rPr lang="zh-CN" altLang="en-US" dirty="0" smtClean="0"/>
              <a:t>小调加</a:t>
            </a:r>
            <a:r>
              <a:rPr lang="en-US" altLang="zh-CN" dirty="0" smtClean="0"/>
              <a:t>0.1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0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0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0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04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变更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80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文本里是这次变更要改动的东西   框里是具体改动的例子  黄字是改动后的东西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9AFE3-DD99-49EB-A4CD-AFB3A724D7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C8F26-18C5-4FF6-813D-1FCD280C4CC1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3106F-BECE-4D20-BCEA-04C6C97CD8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36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9F84B-9744-4E0B-80CD-269FC138893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8EE58-9341-48B3-9A89-1A7B4ABE1F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2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3F2B7-CEE6-4F03-A5BB-A167D08CCA5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4F738-C5C9-4887-BC51-C17CF30185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F6AB1-02AA-40B4-A8C5-2B0012E8097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7A0AF-2350-4836-8CCD-109DAF8161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00DDA-A169-4F08-80A3-974755B5589C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4CBA0-82AA-4DD5-BACC-564C6B05CF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3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17E0C-F0E9-4B17-92B1-361D8097239E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99A1B-D4F1-40C4-A1C0-6C0F3FBCE0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1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BDE3E-4623-4A99-AF77-EA2E8F551B4B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A95D1-E8C1-4B18-8116-53C2FAE08D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4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D346F-5C51-4C45-BE71-E34F498CC384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59D5-FCF0-4D0C-BED7-5ABF2185DA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5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91BFB-345C-4784-B196-1AC55015033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9296-3058-4125-B2D5-66AAB7529D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64AEB-0FF4-46C3-9EB1-6C9AA415A19E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FAB41-86FF-41CC-8DC5-952DC0EA85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25F57-2BA3-4A89-9144-4768CC75B021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0677A-E9A7-487E-835A-3C7EF4851A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84A6FE-F3AD-454E-96DA-A6F9E07FB26E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BDD703-CFAB-446E-B0BE-A75DE2F577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/>
            <a:ahLst/>
            <a:cxnLst>
              <a:cxn ang="0">
                <a:pos x="5943600" y="0"/>
              </a:cxn>
              <a:cxn ang="0">
                <a:pos x="6267450" y="19050"/>
              </a:cxn>
              <a:cxn ang="0">
                <a:pos x="2533650" y="6903089"/>
              </a:cxn>
              <a:cxn ang="0">
                <a:pos x="0" y="6903089"/>
              </a:cxn>
              <a:cxn ang="0">
                <a:pos x="5943600" y="0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/>
            <a:ahLst/>
            <a:cxnLst>
              <a:cxn ang="0">
                <a:pos x="2933700" y="0"/>
              </a:cxn>
              <a:cxn ang="0">
                <a:pos x="3981450" y="628650"/>
              </a:cxn>
              <a:cxn ang="0">
                <a:pos x="2209800" y="4464689"/>
              </a:cxn>
              <a:cxn ang="0">
                <a:pos x="0" y="6884039"/>
              </a:cxn>
              <a:cxn ang="0">
                <a:pos x="2933700" y="0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4926449" y="3860800"/>
            <a:ext cx="23391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需求变更评审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840163" y="4648200"/>
            <a:ext cx="4511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2018-1-5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69" name="矩形 20"/>
          <p:cNvSpPr>
            <a:spLocks noChangeArrowheads="1"/>
          </p:cNvSpPr>
          <p:nvPr/>
        </p:nvSpPr>
        <p:spPr bwMode="auto">
          <a:xfrm>
            <a:off x="4048125" y="1871663"/>
            <a:ext cx="41402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PRD2018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G16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 autoUpdateAnimBg="0"/>
      <p:bldP spid="3077" grpId="0" animBg="1" autoUpdateAnimBg="0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87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1712" y="93170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需求变更分析报告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4" y="1578040"/>
            <a:ext cx="60388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01" y="2613707"/>
            <a:ext cx="56578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1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1712" y="93170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预估时间统计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08" y="2133599"/>
            <a:ext cx="9711712" cy="386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294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1712" y="931709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CCB</a:t>
            </a:r>
            <a:r>
              <a:rPr lang="zh-CN" altLang="en-US" sz="3600" dirty="0" smtClean="0">
                <a:solidFill>
                  <a:schemeClr val="bg1"/>
                </a:solidFill>
              </a:rPr>
              <a:t>会议成员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64" y="1886858"/>
            <a:ext cx="8739041" cy="442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6388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1544" y="1323681"/>
            <a:ext cx="2776722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CCB</a:t>
            </a:r>
            <a:r>
              <a:rPr lang="zh-CN" altLang="en-US" sz="3600" dirty="0" smtClean="0">
                <a:solidFill>
                  <a:schemeClr val="bg1"/>
                </a:solidFill>
              </a:rPr>
              <a:t>会议通知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5121" name="Picture 1" descr="C:\Users\dell\Documents\Tencent Files\839280621\Image\Group\XRK(6O{CIO%J6E3QY@UPZP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66" y="2303839"/>
            <a:ext cx="9492343" cy="435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53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98" y="928033"/>
            <a:ext cx="7342187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72515" y="2486200"/>
            <a:ext cx="738664" cy="268438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CCB</a:t>
            </a:r>
            <a:r>
              <a:rPr lang="zh-CN" altLang="en-US" sz="3600" dirty="0" smtClean="0">
                <a:solidFill>
                  <a:schemeClr val="bg1"/>
                </a:solidFill>
              </a:rPr>
              <a:t>会议纪要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7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2573" y="1370105"/>
            <a:ext cx="433965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需求管理工具的使用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195" name="Picture 3" descr="C:\Users\dell\Documents\Tencent Files\839280621\Image\Group\2]W[7`%IKOAYUB15MF7})A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99" y="2762284"/>
            <a:ext cx="9293277" cy="337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316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2573" y="1370105"/>
            <a:ext cx="433965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需求管理工具的使用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2289" name="Picture 1" descr="C:\Users\dell\Documents\Tencent Files\839280621\Image\Group\%KO70XUMXQWPO%{7[C3WR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47" y="2119085"/>
            <a:ext cx="7973537" cy="44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977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2573" y="1370105"/>
            <a:ext cx="433965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管理员变更影响分析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427756"/>
            <a:ext cx="49815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2275568"/>
            <a:ext cx="4199391" cy="424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386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2573" y="1370105"/>
            <a:ext cx="433965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学习者变更影响分析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711801"/>
            <a:ext cx="48672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05" y="2248233"/>
            <a:ext cx="4407424" cy="445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8516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2573" y="1370105"/>
            <a:ext cx="433965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指导</a:t>
            </a:r>
            <a:r>
              <a:rPr lang="zh-CN" altLang="en-US" sz="3600" dirty="0" smtClean="0">
                <a:solidFill>
                  <a:schemeClr val="bg1"/>
                </a:solidFill>
              </a:rPr>
              <a:t>者变更影响分析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572895"/>
            <a:ext cx="48577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6" y="2219376"/>
            <a:ext cx="4281714" cy="45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3400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72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5173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74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75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76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3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65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66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67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5168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9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70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171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pic>
        <p:nvPicPr>
          <p:cNvPr id="5124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6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120775" y="2414588"/>
            <a:ext cx="2262188" cy="2010013"/>
            <a:chOff x="0" y="0"/>
            <a:chExt cx="2261776" cy="2010159"/>
          </a:xfrm>
        </p:grpSpPr>
        <p:sp>
          <p:nvSpPr>
            <p:cNvPr id="5158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80868"/>
                <a:gd name="T25" fmla="*/ 0 h 1481244"/>
                <a:gd name="T26" fmla="*/ 1480868 w 1480868"/>
                <a:gd name="T27" fmla="*/ 1481244 h 14812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5159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5163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64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60" name="组合 80"/>
            <p:cNvGrpSpPr>
              <a:grpSpLocks/>
            </p:cNvGrpSpPr>
            <p:nvPr/>
          </p:nvGrpSpPr>
          <p:grpSpPr bwMode="auto">
            <a:xfrm>
              <a:off x="0" y="1430200"/>
              <a:ext cx="2261776" cy="579959"/>
              <a:chOff x="0" y="0"/>
              <a:chExt cx="2261776" cy="579959"/>
            </a:xfrm>
          </p:grpSpPr>
          <p:sp>
            <p:nvSpPr>
              <p:cNvPr id="5161" name="文本框 6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261776" cy="40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组内评审</a:t>
                </a: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62" name="矩形 69"/>
              <p:cNvSpPr>
                <a:spLocks noChangeArrowheads="1"/>
              </p:cNvSpPr>
              <p:nvPr/>
            </p:nvSpPr>
            <p:spPr bwMode="auto">
              <a:xfrm>
                <a:off x="9411" y="333720"/>
                <a:ext cx="2242954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1"/>
          <p:cNvGrpSpPr>
            <a:grpSpLocks/>
          </p:cNvGrpSpPr>
          <p:nvPr/>
        </p:nvGrpSpPr>
        <p:grpSpPr bwMode="auto">
          <a:xfrm>
            <a:off x="3686175" y="2414588"/>
            <a:ext cx="8524875" cy="1830206"/>
            <a:chOff x="0" y="0"/>
            <a:chExt cx="8524246" cy="1830339"/>
          </a:xfrm>
        </p:grpSpPr>
        <p:sp>
          <p:nvSpPr>
            <p:cNvPr id="5134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81028"/>
                <a:gd name="T25" fmla="*/ 0 h 1481244"/>
                <a:gd name="T26" fmla="*/ 1481028 w 1481028"/>
                <a:gd name="T27" fmla="*/ 1481244 h 14812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5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79441"/>
                <a:gd name="T25" fmla="*/ 0 h 1481244"/>
                <a:gd name="T26" fmla="*/ 1479441 w 1479441"/>
                <a:gd name="T27" fmla="*/ 1481244 h 14812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6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81029"/>
                <a:gd name="T25" fmla="*/ 0 h 1481244"/>
                <a:gd name="T26" fmla="*/ 1481029 w 1481029"/>
                <a:gd name="T27" fmla="*/ 1481244 h 14812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137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8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9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140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5156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57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1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5154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55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2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5152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53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150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40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配置管理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8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40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需求变更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6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40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小组分工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1.11111E-6 L 0.31432 -1.1111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C:\Users\dell\Documents\Tencent Files\839280621\Image\Group\64YQHD%[L6UXQOM6A0M9R8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19" y="1221995"/>
            <a:ext cx="6850743" cy="548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479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20501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2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3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20504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6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507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0483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0484" name="矩形 21"/>
          <p:cNvSpPr>
            <a:spLocks noChangeArrowheads="1"/>
          </p:cNvSpPr>
          <p:nvPr/>
        </p:nvSpPr>
        <p:spPr bwMode="auto">
          <a:xfrm>
            <a:off x="0" y="2327162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0485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7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0498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79550"/>
                <a:gd name="T25" fmla="*/ 0 h 1480457"/>
                <a:gd name="T26" fmla="*/ 1479550 w 1479550"/>
                <a:gd name="T27" fmla="*/ 1480457 h 14804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0499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0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20496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0497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494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小组分工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小组分工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267451" y="7109283"/>
            <a:ext cx="8115321" cy="5081207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398597"/>
            <a:ext cx="9480651" cy="531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5954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L 0.3375 -4.44444E-6 C 0.48867 -4.44444E-6 0.675 -0.23588 0.675 -0.42708 L 0.675 -0.85416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50" y="-4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267451" y="7109283"/>
            <a:ext cx="8115321" cy="5081207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115107"/>
            <a:ext cx="9848538" cy="550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402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4.44444E-6 L 0.3375 -4.44444E-6 C 0.48867 -4.44444E-6 0.675 -0.23588 0.675 -0.42708 L 0.675 -0.85416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50" y="-4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/>
            <a:ahLst/>
            <a:cxnLst>
              <a:cxn ang="0">
                <a:pos x="5943600" y="0"/>
              </a:cxn>
              <a:cxn ang="0">
                <a:pos x="6267450" y="19050"/>
              </a:cxn>
              <a:cxn ang="0">
                <a:pos x="2533650" y="6903089"/>
              </a:cxn>
              <a:cxn ang="0">
                <a:pos x="0" y="6903089"/>
              </a:cxn>
              <a:cxn ang="0">
                <a:pos x="5943600" y="0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/>
            <a:ahLst/>
            <a:cxnLst>
              <a:cxn ang="0">
                <a:pos x="2933700" y="0"/>
              </a:cxn>
              <a:cxn ang="0">
                <a:pos x="3981450" y="628650"/>
              </a:cxn>
              <a:cxn ang="0">
                <a:pos x="2209800" y="4464689"/>
              </a:cxn>
              <a:cxn ang="0">
                <a:pos x="0" y="6884039"/>
              </a:cxn>
              <a:cxn ang="0">
                <a:pos x="2933700" y="0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4600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4040981" y="1365250"/>
            <a:ext cx="41402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PRD2018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G16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021" y="4516438"/>
            <a:ext cx="1018120" cy="1018120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5" grpId="0" animBg="1" autoUpdateAnimBg="0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文本框 65"/>
          <p:cNvSpPr txBox="1">
            <a:spLocks noChangeArrowheads="1"/>
          </p:cNvSpPr>
          <p:nvPr/>
        </p:nvSpPr>
        <p:spPr bwMode="auto">
          <a:xfrm>
            <a:off x="819150" y="320301"/>
            <a:ext cx="22621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组内评审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1186197"/>
            <a:ext cx="7913687" cy="545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0261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2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3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10264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5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6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67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0243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244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10245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47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9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0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0258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79550"/>
                <a:gd name="T25" fmla="*/ 0 h 1480457"/>
                <a:gd name="T26" fmla="*/ 1479550 w 1479550"/>
                <a:gd name="T27" fmla="*/ 1480457 h 14804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259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0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0256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257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0254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配置管理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31935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配置管理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43" y="1218522"/>
            <a:ext cx="7952014" cy="545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31935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配置管理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Picture 1" descr="C:\Users\dell\Documents\Tencent Files\839280621\Image\Group\{PPU~U371ZG)$PR@OY$`A5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51762"/>
            <a:ext cx="10716001" cy="46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63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5381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82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83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pic>
          <p:nvPicPr>
            <p:cNvPr id="15384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5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86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87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5363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5364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15365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67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0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5378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79550"/>
                <a:gd name="T25" fmla="*/ 0 h 1480457"/>
                <a:gd name="T26" fmla="*/ 1479550 w 1479550"/>
                <a:gd name="T27" fmla="*/ 1480457 h 14804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5379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0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5376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77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5374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4115" y="1917798"/>
            <a:ext cx="738664" cy="33239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需求变更申请书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15" y="1161143"/>
            <a:ext cx="6976725" cy="557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66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19265"/>
              <a:gd name="T22" fmla="*/ 0 h 630260"/>
              <a:gd name="T23" fmla="*/ 619265 w 619265"/>
              <a:gd name="T24" fmla="*/ 630260 h 6302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65"/>
          <p:cNvSpPr txBox="1">
            <a:spLocks noChangeArrowheads="1"/>
          </p:cNvSpPr>
          <p:nvPr/>
        </p:nvSpPr>
        <p:spPr bwMode="auto">
          <a:xfrm>
            <a:off x="957263" y="346934"/>
            <a:ext cx="19723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需求变更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65"/>
          <p:cNvSpPr txBox="1">
            <a:spLocks noChangeArrowheads="1"/>
          </p:cNvSpPr>
          <p:nvPr/>
        </p:nvSpPr>
        <p:spPr bwMode="auto">
          <a:xfrm>
            <a:off x="11268005" y="527923"/>
            <a:ext cx="8080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G16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427" y="182494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需求变更内容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8219" y="3090299"/>
            <a:ext cx="10200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项目下达者认为可以提供至少两种语言界面，比如说英语，简体中文表达等，网站可以在各种语言之间切换。比如点击切换语言包，可以通过选择“简体中文”，“</a:t>
            </a:r>
            <a:r>
              <a:rPr lang="en-US" altLang="zh-CN" sz="2800" dirty="0" smtClean="0">
                <a:solidFill>
                  <a:schemeClr val="bg1"/>
                </a:solidFill>
              </a:rPr>
              <a:t>English”</a:t>
            </a:r>
            <a:r>
              <a:rPr lang="zh-CN" altLang="en-US" sz="2800" dirty="0" smtClean="0">
                <a:solidFill>
                  <a:schemeClr val="bg1"/>
                </a:solidFill>
              </a:rPr>
              <a:t>，点击“</a:t>
            </a:r>
            <a:r>
              <a:rPr lang="en-US" altLang="zh-CN" sz="2800" dirty="0" smtClean="0">
                <a:solidFill>
                  <a:schemeClr val="bg1"/>
                </a:solidFill>
              </a:rPr>
              <a:t>English”</a:t>
            </a:r>
            <a:r>
              <a:rPr lang="zh-CN" altLang="en-US" sz="2800" dirty="0" smtClean="0">
                <a:solidFill>
                  <a:schemeClr val="bg1"/>
                </a:solidFill>
              </a:rPr>
              <a:t>后，网站的所有页面显示为英语，点击“简体中文”后，</a:t>
            </a:r>
            <a:r>
              <a:rPr lang="zh-CN" altLang="en-US" sz="2800" dirty="0">
                <a:solidFill>
                  <a:schemeClr val="bg1"/>
                </a:solidFill>
              </a:rPr>
              <a:t>网站</a:t>
            </a:r>
            <a:r>
              <a:rPr lang="zh-CN" altLang="en-US" sz="2800" dirty="0" smtClean="0">
                <a:solidFill>
                  <a:schemeClr val="bg1"/>
                </a:solidFill>
              </a:rPr>
              <a:t>的所有页面都显示为中文。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3704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Pages>0</Pages>
  <Words>396</Words>
  <Characters>0</Characters>
  <Application>Microsoft Office PowerPoint</Application>
  <DocSecurity>0</DocSecurity>
  <PresentationFormat>宽屏</PresentationFormat>
  <Lines>0</Lines>
  <Paragraphs>123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华文细黑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senry gee</dc:creator>
  <cp:keywords/>
  <dc:description/>
  <cp:lastModifiedBy>CYL</cp:lastModifiedBy>
  <cp:revision>119</cp:revision>
  <dcterms:created xsi:type="dcterms:W3CDTF">2015-05-08T01:08:20Z</dcterms:created>
  <dcterms:modified xsi:type="dcterms:W3CDTF">2019-01-11T13:00:59Z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2052-9.1.0.5108</vt:lpwstr>
  </property>
</Properties>
</file>